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14"/>
  </p:notesMasterIdLst>
  <p:handoutMasterIdLst>
    <p:handoutMasterId r:id="rId15"/>
  </p:handoutMasterIdLst>
  <p:sldIdLst>
    <p:sldId id="257" r:id="rId5"/>
    <p:sldId id="389" r:id="rId6"/>
    <p:sldId id="384" r:id="rId7"/>
    <p:sldId id="317" r:id="rId8"/>
    <p:sldId id="277" r:id="rId9"/>
    <p:sldId id="392" r:id="rId10"/>
    <p:sldId id="393" r:id="rId11"/>
    <p:sldId id="394" r:id="rId12"/>
    <p:sldId id="39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5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8186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0014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57051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7999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0375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6860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766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82576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996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84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136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204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91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1992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7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2373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764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8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3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9877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30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8" r:id="rId22"/>
    <p:sldLayoutId id="2147483734" r:id="rId2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 anchorCtr="0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Pulpy Kidney Disease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Hussein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AlNaji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64" y="442106"/>
            <a:ext cx="8982076" cy="5664054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Pulpy kidney is a common and fatal disease in Sheep and Goats (and also cattle). It is caused by a bacteria which is normally found in the intestines of sheep/goats. 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causative agent of Type D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enterotoxemia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 C perfringens type D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Animals of any age are susceptible however young, fast growing animals, usually 3 weeks to 3 months are more susceptible because their rumen is still adapting to eating high energy rations and some of the feed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b="134"/>
          <a:stretch/>
        </p:blipFill>
        <p:spPr>
          <a:xfrm>
            <a:off x="9558655" y="1427618"/>
            <a:ext cx="2263776" cy="2263776"/>
          </a:xfrm>
        </p:spPr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2640" y="4298494"/>
            <a:ext cx="2408556" cy="2263777"/>
          </a:xfr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group of people sitting at a table">
            <a:extLst>
              <a:ext uri="{FF2B5EF4-FFF2-40B4-BE49-F238E27FC236}">
                <a16:creationId xmlns:a16="http://schemas.microsoft.com/office/drawing/2014/main" id="{E2536017-F539-430C-A901-70AB81CA6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8900160" y="1229359"/>
            <a:ext cx="3054096" cy="533291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FE1C5D-2D49-6914-8065-07B783EED573}"/>
              </a:ext>
            </a:extLst>
          </p:cNvPr>
          <p:cNvSpPr txBox="1"/>
          <p:nvPr/>
        </p:nvSpPr>
        <p:spPr>
          <a:xfrm>
            <a:off x="386080" y="588132"/>
            <a:ext cx="7955280" cy="611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Predisposing factors to disease outbreaks include: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diet,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Stasis of the intestinal tract (insufficient roughage)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Grazing on fodder crops,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protein and energy diets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Deworming,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Coccidiosis, roundworms.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 changes in the weather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Wilting of pasture.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between predisposing factor and disease may be 2-14 days (usually 7-14).</a:t>
            </a:r>
          </a:p>
        </p:txBody>
      </p:sp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C503CB-EDC4-03E7-2B29-341B6DC11789}"/>
              </a:ext>
            </a:extLst>
          </p:cNvPr>
          <p:cNvSpPr txBox="1"/>
          <p:nvPr/>
        </p:nvSpPr>
        <p:spPr>
          <a:xfrm>
            <a:off x="660400" y="295729"/>
            <a:ext cx="3088640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Pathogenesis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4F6FA4A-930D-5774-D9A1-1C9C7727E2F0}"/>
              </a:ext>
            </a:extLst>
          </p:cNvPr>
          <p:cNvSpPr/>
          <p:nvPr/>
        </p:nvSpPr>
        <p:spPr>
          <a:xfrm>
            <a:off x="426721" y="1198951"/>
            <a:ext cx="2743200" cy="167632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feed is changed to one with a high starch content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7B9A93D-E167-0CB0-9B42-F8C8392B94E0}"/>
              </a:ext>
            </a:extLst>
          </p:cNvPr>
          <p:cNvSpPr/>
          <p:nvPr/>
        </p:nvSpPr>
        <p:spPr>
          <a:xfrm>
            <a:off x="3169921" y="1452880"/>
            <a:ext cx="1087120" cy="1026160"/>
          </a:xfrm>
          <a:prstGeom prst="rightArrow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CCE3B9-7CF4-2A9F-59F5-977ACD198285}"/>
              </a:ext>
            </a:extLst>
          </p:cNvPr>
          <p:cNvSpPr/>
          <p:nvPr/>
        </p:nvSpPr>
        <p:spPr>
          <a:xfrm>
            <a:off x="4338320" y="1198951"/>
            <a:ext cx="4246880" cy="167632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 has not adapted to some of the starch which would normally be converted to fatty acids in the rumen.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9EA90D2-C6F0-D816-7EF3-2B03DBB4D91A}"/>
              </a:ext>
            </a:extLst>
          </p:cNvPr>
          <p:cNvSpPr/>
          <p:nvPr/>
        </p:nvSpPr>
        <p:spPr>
          <a:xfrm>
            <a:off x="8585200" y="1524035"/>
            <a:ext cx="1087120" cy="1026160"/>
          </a:xfrm>
          <a:prstGeom prst="rightArrow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C0FEF4E-9EC0-9BF0-0238-892DDF8DA557}"/>
              </a:ext>
            </a:extLst>
          </p:cNvPr>
          <p:cNvSpPr/>
          <p:nvPr/>
        </p:nvSpPr>
        <p:spPr>
          <a:xfrm>
            <a:off x="9748521" y="1285275"/>
            <a:ext cx="2397761" cy="318000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 passes into the intestine lead to proliferation of Clostridium perfringens type D 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9308F8F-B17C-7F79-C19F-865E90D37AF8}"/>
              </a:ext>
            </a:extLst>
          </p:cNvPr>
          <p:cNvSpPr/>
          <p:nvPr/>
        </p:nvSpPr>
        <p:spPr>
          <a:xfrm>
            <a:off x="4516118" y="5145969"/>
            <a:ext cx="1386841" cy="1026160"/>
          </a:xfrm>
          <a:prstGeom prst="rightArrow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FB5736B-6B42-91D3-83B9-5936454192B2}"/>
              </a:ext>
            </a:extLst>
          </p:cNvPr>
          <p:cNvSpPr/>
          <p:nvPr/>
        </p:nvSpPr>
        <p:spPr>
          <a:xfrm>
            <a:off x="5760720" y="3154662"/>
            <a:ext cx="2743200" cy="122429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toxins including epsilon toxin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C962B3CF-7380-B05F-3EDF-A0CA587C729B}"/>
              </a:ext>
            </a:extLst>
          </p:cNvPr>
          <p:cNvSpPr/>
          <p:nvPr/>
        </p:nvSpPr>
        <p:spPr>
          <a:xfrm rot="10800000">
            <a:off x="8580121" y="3192743"/>
            <a:ext cx="1186180" cy="1026160"/>
          </a:xfrm>
          <a:prstGeom prst="rightArrow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7ED08B7-5434-5F65-4FC8-103220140032}"/>
              </a:ext>
            </a:extLst>
          </p:cNvPr>
          <p:cNvSpPr/>
          <p:nvPr/>
        </p:nvSpPr>
        <p:spPr>
          <a:xfrm rot="10800000">
            <a:off x="4632960" y="3253731"/>
            <a:ext cx="1087120" cy="1026160"/>
          </a:xfrm>
          <a:prstGeom prst="rightArrow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CF80973-3EFD-BB8A-6A32-5F5F141ABE7D}"/>
              </a:ext>
            </a:extLst>
          </p:cNvPr>
          <p:cNvSpPr/>
          <p:nvPr/>
        </p:nvSpPr>
        <p:spPr>
          <a:xfrm>
            <a:off x="5984240" y="4856444"/>
            <a:ext cx="4805680" cy="167632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to increases the toxicity by thousand-fold. The toxin causes an increase in the permeability of capillaries.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5BCD3AD-D794-DC6C-940F-225676852C6C}"/>
              </a:ext>
            </a:extLst>
          </p:cNvPr>
          <p:cNvSpPr/>
          <p:nvPr/>
        </p:nvSpPr>
        <p:spPr>
          <a:xfrm>
            <a:off x="1772919" y="3200400"/>
            <a:ext cx="2743200" cy="31597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Epsilon toxin is activated by trypsin in the small intestine</a:t>
            </a:r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33DF-36C9-49E9-B48D-A320B179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2711E-3E8E-5B12-832B-E5B121D4A811}"/>
              </a:ext>
            </a:extLst>
          </p:cNvPr>
          <p:cNvSpPr txBox="1"/>
          <p:nvPr/>
        </p:nvSpPr>
        <p:spPr>
          <a:xfrm>
            <a:off x="304800" y="1172609"/>
            <a:ext cx="10047740" cy="36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 signs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Sheep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Usually sheep in very good condition die with no associated signs.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some cases the animal may show signs of abdominal pain with the abdomen also being bloated and they show other neurological signs and soon die afterwards or after a few days.</a:t>
            </a:r>
          </a:p>
        </p:txBody>
      </p:sp>
    </p:spTree>
    <p:extLst>
      <p:ext uri="{BB962C8B-B14F-4D97-AF65-F5344CB8AC3E}">
        <p14:creationId xmlns:p14="http://schemas.microsoft.com/office/powerpoint/2010/main" val="374028603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2A1A7-1B7E-5B85-3BDE-7B829382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A7D55-6DA5-42E5-8E27-7D2FB9C8671D}"/>
              </a:ext>
            </a:extLst>
          </p:cNvPr>
          <p:cNvSpPr txBox="1"/>
          <p:nvPr/>
        </p:nvSpPr>
        <p:spPr>
          <a:xfrm>
            <a:off x="339859" y="844369"/>
            <a:ext cx="10850880" cy="4868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Goats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goats the signs are divided into 3 syndromes,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peracute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(very rapid), acute (short duration) and chronic syndromes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Peracute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Syndrome: Sudden deaths of goats with no signs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Acute Syndrome: Goats develop a severe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diarrhoea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experience abdominal pain and convulsion. They may recover (or die) in 2 – 4 days.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Chronic Syndrome: They develop 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diarrhoea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lose weight over a long period that can last weeks.</a:t>
            </a:r>
          </a:p>
        </p:txBody>
      </p:sp>
    </p:spTree>
    <p:extLst>
      <p:ext uri="{BB962C8B-B14F-4D97-AF65-F5344CB8AC3E}">
        <p14:creationId xmlns:p14="http://schemas.microsoft.com/office/powerpoint/2010/main" val="944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DF0CD-B62C-2B92-42DB-DC990B11A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BEDFB-46E4-733B-C11B-91D84D98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05239-DAA1-7589-23AE-9B0E3AE5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F901E-F0E0-154E-0D1F-539A34C8564B}"/>
              </a:ext>
            </a:extLst>
          </p:cNvPr>
          <p:cNvSpPr txBox="1"/>
          <p:nvPr/>
        </p:nvSpPr>
        <p:spPr>
          <a:xfrm>
            <a:off x="447040" y="560355"/>
            <a:ext cx="10051499" cy="56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Necropsy finding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carcass rapidly decomposes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small intestines look very reddened and are filled with gas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kidney is very dark and is very soft and is usually badly decomposed. (Which is why it’s called pulpy kidney)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 is almost always never successful because of how rapid the diseases develops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8752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EF197-C5BB-85F1-FB6F-59043844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3AED3-8C20-6BDA-B20D-F87F3D9DB128}"/>
              </a:ext>
            </a:extLst>
          </p:cNvPr>
          <p:cNvSpPr txBox="1"/>
          <p:nvPr/>
        </p:nvSpPr>
        <p:spPr>
          <a:xfrm>
            <a:off x="396240" y="568194"/>
            <a:ext cx="10794499" cy="5073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Pulpy kidney can be prevented by maintaining a sheep vaccination program.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vaccine is available in various combinations: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tetanus and cheesy gland (CLA) vaccine (3-in-1 vaccine)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other clostridial vaccines, such as that for tetanus, blackleg, black disease and malignant oedema (6-in-1 vaccine)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selenium and vitamin B12 (or both)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moxidectin (in an injectable form) to treat worms.</a:t>
            </a:r>
          </a:p>
        </p:txBody>
      </p:sp>
    </p:spTree>
    <p:extLst>
      <p:ext uri="{BB962C8B-B14F-4D97-AF65-F5344CB8AC3E}">
        <p14:creationId xmlns:p14="http://schemas.microsoft.com/office/powerpoint/2010/main" val="3841821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/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A3FF-ED32-4C4A-A21F-848A3BF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</TotalTime>
  <Words>529</Words>
  <Application>Microsoft Office PowerPoint</Application>
  <PresentationFormat>Widescreen</PresentationFormat>
  <Paragraphs>62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Symbol</vt:lpstr>
      <vt:lpstr>Times New Roman</vt:lpstr>
      <vt:lpstr>Wingdings 3</vt:lpstr>
      <vt:lpstr>Ion</vt:lpstr>
      <vt:lpstr>Pulpy Kidney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Pulpy Kidney Disease</dc:title>
  <dc:creator>MA19557</dc:creator>
  <cp:lastModifiedBy>MA19557</cp:lastModifiedBy>
  <cp:revision>1</cp:revision>
  <dcterms:created xsi:type="dcterms:W3CDTF">2022-11-25T20:16:44Z</dcterms:created>
  <dcterms:modified xsi:type="dcterms:W3CDTF">2022-11-25T21:51:22Z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